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28E33A-63FC-4FB2-82CC-074F89832244}">
  <a:tblStyle styleId="{6228E33A-63FC-4FB2-82CC-074F898322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1-07T07:43:45.862">
    <p:pos x="6000" y="0"/>
    <p:text>A lot of "Explain" in this session. Since it is the 1st one, maybe more hands-on activities wouls set the tones and interest the students
-Maud KOETSCHET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11-07T07:43:45.860">
    <p:pos x="6000" y="0"/>
    <p:text>Can be done on https://learningapps.org/createApp.php
-Maud KOETSCHET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11-07T07:43:45.864">
    <p:pos x="6000" y="0"/>
    <p:text>This one as well
-Maud KOETSCHET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3-11-07T07:43:45.864">
    <p:pos x="6000" y="0"/>
    <p:text>Can be a discussion in groups
-Maud KOETSCHET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10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2" name="Google Shape;26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1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Normally, end devices are directly working with users. </a:t>
            </a:r>
            <a:endParaRPr/>
          </a:p>
        </p:txBody>
      </p:sp>
      <p:sp>
        <p:nvSpPr>
          <p:cNvPr id="276" name="Google Shape;27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15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Intermediate devices are used to configure, manage, sharing, and protect the connection on end devices. </a:t>
            </a:r>
            <a:endParaRPr/>
          </a:p>
        </p:txBody>
      </p:sp>
      <p:sp>
        <p:nvSpPr>
          <p:cNvPr id="301" name="Google Shape;30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16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Network media are used to connect between devices in a network. </a:t>
            </a:r>
            <a:endParaRPr/>
          </a:p>
        </p:txBody>
      </p:sp>
      <p:sp>
        <p:nvSpPr>
          <p:cNvPr id="324" name="Google Shape;32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17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7" name="Google Shape;37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19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  <a:noFill/>
          <a:ln>
            <a:noFill/>
          </a:ln>
        </p:spPr>
        <p:txBody>
          <a:bodyPr anchorCtr="0" anchor="t" bIns="93250" lIns="93250" spcFirstLastPara="1" rIns="93250" wrap="square" tIns="93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407988" y="698500"/>
            <a:ext cx="6203950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0" name="Google Shape;39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20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https://edu.gcfglobal.org/en/internetbasics/what-is-the-internet/1/# </a:t>
            </a:r>
            <a:endParaRPr/>
          </a:p>
        </p:txBody>
      </p:sp>
      <p:sp>
        <p:nvSpPr>
          <p:cNvPr id="412" name="Google Shape;41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2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https://www.youtube.com/watch?v=2CJcotBkf6w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Question on video: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What are the keyword that new to you?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Do you know the internet is about physical connection?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What’s the difference between Internet and Wi-Fi?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What is world wide web?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9" name="Google Shape;44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25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https://www.youtube.com/watch?v=2CJcotBkf6w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Question on video: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What are the keyword that new to you?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Do you know the internet is about physical connection?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What’s the difference between Internet and Wi-Fi?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What is world wide web?</a:t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4" name="Google Shape;46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p26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0" name="Google Shape;48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p27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9" name="Google Shape;489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" name="Google Shape;490;p2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2" name="Google Shape;502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3" name="Google Shape;503;p29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 without internet would be like: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No internet-communication (e-mail, messenger, social media ...)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Effect on Business (online store, e-commerce, making money online …)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Access to information &amp; resource cut (education, entertainment…)  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3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https://whatismyipaddress.com/isp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https://kinsta.com/knowledgebase/what-is-isp/</a:t>
            </a:r>
            <a:endParaRPr/>
          </a:p>
        </p:txBody>
      </p:sp>
      <p:sp>
        <p:nvSpPr>
          <p:cNvPr id="529" name="Google Shape;529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3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https://whatismyipaddress.com/isp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https://www.geeksforgeeks.org/isp-full-form/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https://kinsta.com/knowledgebase/what-is-isp/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https://www.youtube.com/watch?v=93-3zmVvCGU</a:t>
            </a:r>
            <a:endParaRPr/>
          </a:p>
        </p:txBody>
      </p:sp>
      <p:sp>
        <p:nvSpPr>
          <p:cNvPr id="542" name="Google Shape;542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3" name="Google Shape;543;p3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https://www.broadbandsearch.net/blog/set-up-home-fiber-network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https://www.broadbandsearch.net/blog/choose-a-dsl-cable-cord</a:t>
            </a:r>
            <a:endParaRPr/>
          </a:p>
        </p:txBody>
      </p:sp>
      <p:sp>
        <p:nvSpPr>
          <p:cNvPr id="576" name="Google Shape;576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7" name="Google Shape;577;p3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4" name="Google Shape;614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" name="Google Shape;615;p37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GPS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the smart phone can receive these signals and calculate the phone’s location to an accuracy of within 10 meters.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Wi-Fi using a wireless network access point to provide signal connection to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9" name="Google Shape;629;p3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Bluetooth technology can be used to transmit both data and voice.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NFC stand for “ Near Field Communication”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, the communication usually less than a few centimeters.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4" name="Google Shape;644;p39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Ask student to work in group of two and discuss about the different way to get access to internet.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Let student choose the best internet solution for each network size. </a:t>
            </a:r>
            <a:endParaRPr/>
          </a:p>
        </p:txBody>
      </p:sp>
      <p:sp>
        <p:nvSpPr>
          <p:cNvPr id="679" name="Google Shape;679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0" name="Google Shape;680;p4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5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9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22BBE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>
              <a:solidFill>
                <a:srgbClr val="22BB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-28988" y="67734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10513485" y="6092826"/>
            <a:ext cx="1246716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22BBEA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22BBE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22BBE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-28988" y="6849600"/>
            <a:ext cx="12220987" cy="84600"/>
          </a:xfrm>
          <a:prstGeom prst="rect">
            <a:avLst/>
          </a:prstGeom>
          <a:solidFill>
            <a:srgbClr val="22BB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5693" y="228600"/>
            <a:ext cx="489057" cy="51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icture">
  <p:cSld name="Text + pictur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8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7.jp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Relationship Id="rId4" Type="http://schemas.openxmlformats.org/officeDocument/2006/relationships/image" Target="../media/image22.png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37.png"/><Relationship Id="rId7" Type="http://schemas.openxmlformats.org/officeDocument/2006/relationships/hyperlink" Target="https://learningapps.org/display?v=pmjf98gi323" TargetMode="External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47.jp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41.png"/><Relationship Id="rId8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39.jp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51.png"/><Relationship Id="rId8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3.xml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6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8.png"/><Relationship Id="rId6" Type="http://schemas.openxmlformats.org/officeDocument/2006/relationships/image" Target="../media/image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7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hyperlink" Target="https://www.youtube.com/watch?v=jKA5hz3dV-g&amp;t=7s" TargetMode="External"/><Relationship Id="rId7" Type="http://schemas.openxmlformats.org/officeDocument/2006/relationships/image" Target="../media/image61.png"/><Relationship Id="rId8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4.xml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62.png"/><Relationship Id="rId6" Type="http://schemas.openxmlformats.org/officeDocument/2006/relationships/image" Target="../media/image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5.png"/><Relationship Id="rId6" Type="http://schemas.openxmlformats.org/officeDocument/2006/relationships/image" Target="../media/image8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76.jpg"/><Relationship Id="rId6" Type="http://schemas.openxmlformats.org/officeDocument/2006/relationships/hyperlink" Target="https://www.youtube.com/watch?v=93-3zmVvCGU" TargetMode="External"/><Relationship Id="rId7" Type="http://schemas.openxmlformats.org/officeDocument/2006/relationships/image" Target="../media/image61.png"/><Relationship Id="rId8" Type="http://schemas.openxmlformats.org/officeDocument/2006/relationships/image" Target="../media/image8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jpg"/><Relationship Id="rId6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13621" l="2640" r="3706" t="2617"/>
          <a:stretch/>
        </p:blipFill>
        <p:spPr>
          <a:xfrm>
            <a:off x="-1" y="1"/>
            <a:ext cx="12298583" cy="69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0" y="609"/>
            <a:ext cx="12298582" cy="6931268"/>
          </a:xfrm>
          <a:prstGeom prst="rect">
            <a:avLst/>
          </a:prstGeom>
          <a:solidFill>
            <a:schemeClr val="dk1">
              <a:alpha val="36862"/>
            </a:scheme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2116110" y="1485900"/>
            <a:ext cx="7959777" cy="4220980"/>
          </a:xfrm>
          <a:prstGeom prst="rect">
            <a:avLst/>
          </a:prstGeom>
          <a:solidFill>
            <a:srgbClr val="1E4E79">
              <a:alpha val="42745"/>
            </a:srgbClr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2733766" y="1749287"/>
            <a:ext cx="6724464" cy="3694206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NETWORKING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 b="0" i="0" sz="8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413486" y="606503"/>
            <a:ext cx="3098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NETWORKING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2984682" y="280541"/>
            <a:ext cx="56064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Size</a:t>
            </a:r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6316489" y="5099408"/>
            <a:ext cx="5684125" cy="1673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World Wide Networks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connects hundreds of millions computers world-wide – such as the internet</a:t>
            </a:r>
            <a:endParaRPr/>
          </a:p>
          <a:p>
            <a:pPr indent="-101600" lvl="1" marL="685800" marR="0" rtl="0" algn="l">
              <a:lnSpc>
                <a:spcPct val="16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685800" marR="0" rtl="0" algn="l">
              <a:lnSpc>
                <a:spcPct val="16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1540174" y="4662438"/>
            <a:ext cx="25502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Medium/Large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8281930" y="4565255"/>
            <a:ext cx="25778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World Wide</a:t>
            </a: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493631" y="5099408"/>
            <a:ext cx="5096062" cy="146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Medium to Large Networks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many locations with hundreds or thousands of interconnected computers</a:t>
            </a:r>
            <a:endParaRPr/>
          </a:p>
          <a:p>
            <a:pPr indent="0" lvl="1" marL="457200" marR="0" rtl="0" algn="l">
              <a:lnSpc>
                <a:spcPct val="16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685800" marR="0" rtl="0" algn="l">
              <a:lnSpc>
                <a:spcPct val="16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is is the image’s alt text" id="223" name="Google Shape;22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200" y="1659765"/>
            <a:ext cx="3808308" cy="290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3473" y="1659765"/>
            <a:ext cx="3785411" cy="290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165593" y="1045061"/>
            <a:ext cx="6463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2653615" y="511393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Home Network Design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5">
            <a:alphaModFix/>
          </a:blip>
          <a:srcRect b="0" l="0" r="0" t="14073"/>
          <a:stretch/>
        </p:blipFill>
        <p:spPr>
          <a:xfrm>
            <a:off x="1608410" y="1402180"/>
            <a:ext cx="9429059" cy="517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mage result for arduino logo" id="239" name="Google Shape;239;p28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155575" y="101472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200" y="508102"/>
            <a:ext cx="233772" cy="54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375" y="574924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0601" y="508102"/>
            <a:ext cx="233772" cy="54664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2665515" y="313314"/>
            <a:ext cx="60937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1</a:t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2330893" y="1564667"/>
            <a:ext cx="74948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Classify the network type of the following scenarios</a:t>
            </a:r>
            <a:endParaRPr/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5515" y="3080569"/>
            <a:ext cx="3777431" cy="3777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k icon - Free download on Iconfinder" id="248" name="Google Shape;248;p2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69229" y="3560696"/>
            <a:ext cx="1154414" cy="115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38094" y="3416758"/>
            <a:ext cx="1442290" cy="144229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/>
          <p:nvPr/>
        </p:nvSpPr>
        <p:spPr>
          <a:xfrm>
            <a:off x="9550201" y="4969284"/>
            <a:ext cx="1373442" cy="61549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Click here for the activity!</a:t>
            </a:r>
            <a:endParaRPr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DBC6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9"/>
          <p:cNvGrpSpPr/>
          <p:nvPr/>
        </p:nvGrpSpPr>
        <p:grpSpPr>
          <a:xfrm flipH="1">
            <a:off x="-12292" y="4282414"/>
            <a:ext cx="6583499" cy="2584450"/>
            <a:chOff x="5168413" y="1968500"/>
            <a:chExt cx="6949151" cy="2800350"/>
          </a:xfrm>
        </p:grpSpPr>
        <p:sp>
          <p:nvSpPr>
            <p:cNvPr id="256" name="Google Shape;256;p29"/>
            <p:cNvSpPr/>
            <p:nvPr/>
          </p:nvSpPr>
          <p:spPr>
            <a:xfrm>
              <a:off x="5987698" y="1968500"/>
              <a:ext cx="6129866" cy="2800350"/>
            </a:xfrm>
            <a:custGeom>
              <a:rect b="b" l="l" r="r" t="t"/>
              <a:pathLst>
                <a:path extrusionOk="0" h="2622550" w="6129867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EE853E"/>
            </a:solidFill>
            <a:ln>
              <a:noFill/>
            </a:ln>
            <a:effectLst>
              <a:outerShdw blurRad="76200" kx="-120000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9"/>
            <p:cNvSpPr txBox="1"/>
            <p:nvPr/>
          </p:nvSpPr>
          <p:spPr>
            <a:xfrm>
              <a:off x="5168413" y="2069113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Network Component</a:t>
              </a:r>
              <a:endParaRPr sz="5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ow to build a computer network for your small business - Part 1, The  Basics | Jones IT"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7547" y="-185829"/>
            <a:ext cx="7767703" cy="696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Component</a:t>
            </a:r>
            <a:endParaRPr/>
          </a:p>
        </p:txBody>
      </p:sp>
      <p:sp>
        <p:nvSpPr>
          <p:cNvPr id="270" name="Google Shape;270;p30"/>
          <p:cNvSpPr txBox="1"/>
          <p:nvPr/>
        </p:nvSpPr>
        <p:spPr>
          <a:xfrm>
            <a:off x="376672" y="1958373"/>
            <a:ext cx="417406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Network Infrastructure</a:t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376672" y="2789587"/>
            <a:ext cx="4620629" cy="2839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network infrastructure contains three categories of hardware components: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devices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Intermediate devices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Network media</a:t>
            </a:r>
            <a:endParaRPr/>
          </a:p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8809" y="1934904"/>
            <a:ext cx="6641826" cy="4640976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Component</a:t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434387" y="1722917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End devices</a:t>
            </a:r>
            <a:endParaRPr/>
          </a:p>
        </p:txBody>
      </p:sp>
      <p:sp>
        <p:nvSpPr>
          <p:cNvPr id="281" name="Google Shape;281;p31"/>
          <p:cNvSpPr txBox="1"/>
          <p:nvPr/>
        </p:nvSpPr>
        <p:spPr>
          <a:xfrm>
            <a:off x="493631" y="2391706"/>
            <a:ext cx="9924967" cy="1827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end device is where a message originates from or where it is received. Data originates with an end device, flows through the network, and arrives at an end device.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5562" lvl="1" marL="169863" marR="0" rtl="0" algn="l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7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283" name="Google Shape;2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ktop Computer PNG File | PNG Mart" id="286" name="Google Shape;28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945" y="4386596"/>
            <a:ext cx="1789255" cy="1375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Laptop Notebook Free Clipart HQ HQ PNG Image | FreePNGImg" id="287" name="Google Shape;28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62502" y="4412327"/>
            <a:ext cx="1844993" cy="1417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 Printer PNG Clipart" id="288" name="Google Shape;28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7495" y="4610749"/>
            <a:ext cx="2292447" cy="1020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bile Phone With Touch PNG Image for Free Download" id="289" name="Google Shape;28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67808" y="4426127"/>
            <a:ext cx="1336445" cy="1336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sco TelePresence MX300 G2 – INFOMEDIA COMMUNICATIONS" id="290" name="Google Shape;290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45726" y="3536009"/>
            <a:ext cx="2091592" cy="2091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ck-In Case for iPad® (9th/8th/7th gen.) 10.2-inch, iPad Air® 10.5-inch,  and iPad Pro® 10.5-inch (Black) THZ850GL" id="291" name="Google Shape;291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08555" y="4109318"/>
            <a:ext cx="2023767" cy="202376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/>
          <p:nvPr/>
        </p:nvSpPr>
        <p:spPr>
          <a:xfrm>
            <a:off x="150495" y="5816938"/>
            <a:ext cx="2037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Desktop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2258200" y="5802007"/>
            <a:ext cx="2037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Laptop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1"/>
          <p:cNvSpPr/>
          <p:nvPr/>
        </p:nvSpPr>
        <p:spPr>
          <a:xfrm>
            <a:off x="4528559" y="5762572"/>
            <a:ext cx="2037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6463064" y="5846541"/>
            <a:ext cx="2037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 phone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1"/>
          <p:cNvSpPr/>
          <p:nvPr/>
        </p:nvSpPr>
        <p:spPr>
          <a:xfrm>
            <a:off x="8314782" y="5802007"/>
            <a:ext cx="2037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10166271" y="5802006"/>
            <a:ext cx="2037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Telepresence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Component</a:t>
            </a:r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434387" y="1722917"/>
            <a:ext cx="30267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Intermediate devices</a:t>
            </a:r>
            <a:endParaRPr/>
          </a:p>
        </p:txBody>
      </p:sp>
      <p:sp>
        <p:nvSpPr>
          <p:cNvPr id="306" name="Google Shape;306;p32"/>
          <p:cNvSpPr txBox="1"/>
          <p:nvPr/>
        </p:nvSpPr>
        <p:spPr>
          <a:xfrm>
            <a:off x="493631" y="2391706"/>
            <a:ext cx="10521699" cy="1827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intermediary device interconnects end devices. Examples include switches, wireless access points, routers, and firewalls.</a:t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reless modem clipart. Free download transparent .PNG | Creazilla" id="311" name="Google Shape;31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539" y="4287042"/>
            <a:ext cx="1548243" cy="1095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WS2908P PoE+ Network Switch | EnGenius APAC." id="312" name="Google Shape;31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1482" y="4389082"/>
            <a:ext cx="2317540" cy="159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38665" y="4132184"/>
            <a:ext cx="2014526" cy="2014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Firewall-X400.png - Wikipedia" id="314" name="Google Shape;31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04950" y="4570369"/>
            <a:ext cx="3628725" cy="14170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between Modem and Router - javatpoint" id="315" name="Google Shape;31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07564" y="3777205"/>
            <a:ext cx="677461" cy="182113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/>
          <p:nvPr/>
        </p:nvSpPr>
        <p:spPr>
          <a:xfrm>
            <a:off x="150495" y="5480054"/>
            <a:ext cx="2037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Wireless Access Point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2"/>
          <p:cNvSpPr/>
          <p:nvPr/>
        </p:nvSpPr>
        <p:spPr>
          <a:xfrm>
            <a:off x="2494951" y="5480054"/>
            <a:ext cx="2037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4827379" y="5532191"/>
            <a:ext cx="2037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7832048" y="5604054"/>
            <a:ext cx="2037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Firewall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10195340" y="5604054"/>
            <a:ext cx="15019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/>
        </p:nvSpPr>
        <p:spPr>
          <a:xfrm>
            <a:off x="2952316" y="453346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Component</a:t>
            </a: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493631" y="1652182"/>
            <a:ext cx="22397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Network Media</a:t>
            </a:r>
            <a:endParaRPr sz="2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434387" y="2113847"/>
            <a:ext cx="10521699" cy="1827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 across a network is carried through a medium which allow a message to travel from source to destination.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331" name="Google Shape;3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4" name="Google Shape;334;p33"/>
          <p:cNvGraphicFramePr/>
          <p:nvPr/>
        </p:nvGraphicFramePr>
        <p:xfrm>
          <a:off x="493630" y="33966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{6228E33A-63FC-4FB2-82CC-074F89832244}</a:tableStyleId>
              </a:tblPr>
              <a:tblGrid>
                <a:gridCol w="2720425"/>
                <a:gridCol w="2612600"/>
              </a:tblGrid>
              <a:tr h="502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Media Types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Description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98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Metal wires within cables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electrical impulses</a:t>
                      </a:r>
                      <a:endParaRPr sz="2000"/>
                    </a:p>
                  </a:txBody>
                  <a:tcPr marT="45725" marB="45725" marR="91450" marL="91450"/>
                </a:tc>
              </a:tr>
              <a:tr h="98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Glass or plastic fibers within cables (fiber-optic cable)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pulses of light.</a:t>
                      </a:r>
                      <a:endParaRPr sz="2000"/>
                    </a:p>
                  </a:txBody>
                  <a:tcPr marT="45725" marB="45725" marR="91450" marL="91450"/>
                </a:tc>
              </a:tr>
              <a:tr h="1060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Wireless transmission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Uses modulation of specific frequencies of electromagnetic waves.</a:t>
                      </a:r>
                      <a:endParaRPr sz="2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35" name="Google Shape;33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1614" y="3164795"/>
            <a:ext cx="1773835" cy="118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 rotWithShape="1">
          <a:blip r:embed="rId6">
            <a:alphaModFix/>
          </a:blip>
          <a:srcRect b="9583" l="0" r="0" t="0"/>
          <a:stretch/>
        </p:blipFill>
        <p:spPr>
          <a:xfrm>
            <a:off x="9641571" y="3164795"/>
            <a:ext cx="2109271" cy="1181577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" name="Google Shape;33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41669" y="4419004"/>
            <a:ext cx="1741744" cy="1149551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33"/>
          <p:cNvPicPr preferRelativeResize="0"/>
          <p:nvPr/>
        </p:nvPicPr>
        <p:blipFill rotWithShape="1">
          <a:blip r:embed="rId8">
            <a:alphaModFix/>
          </a:blip>
          <a:srcRect b="2593" l="6634" r="9353" t="0"/>
          <a:stretch/>
        </p:blipFill>
        <p:spPr>
          <a:xfrm>
            <a:off x="9641571" y="4419003"/>
            <a:ext cx="2153653" cy="1175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Actual Difference Between Wireless Broadband And Mobile Broadband" id="339" name="Google Shape;339;p33"/>
          <p:cNvPicPr preferRelativeResize="0"/>
          <p:nvPr/>
        </p:nvPicPr>
        <p:blipFill rotWithShape="1">
          <a:blip r:embed="rId9">
            <a:alphaModFix/>
          </a:blip>
          <a:srcRect b="14562" l="55235" r="0" t="9607"/>
          <a:stretch/>
        </p:blipFill>
        <p:spPr>
          <a:xfrm>
            <a:off x="10155945" y="5667308"/>
            <a:ext cx="1270043" cy="109045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3"/>
          <p:cNvSpPr/>
          <p:nvPr/>
        </p:nvSpPr>
        <p:spPr>
          <a:xfrm>
            <a:off x="6279387" y="3718408"/>
            <a:ext cx="11885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Copper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6431623" y="4844285"/>
            <a:ext cx="11885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Fiber-Optic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6431622" y="5970162"/>
            <a:ext cx="11885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Wireless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Actual Difference Between Wireless Broadband And Mobile Broadband" id="343" name="Google Shape;343;p33"/>
          <p:cNvPicPr preferRelativeResize="0"/>
          <p:nvPr/>
        </p:nvPicPr>
        <p:blipFill rotWithShape="1">
          <a:blip r:embed="rId9">
            <a:alphaModFix/>
          </a:blip>
          <a:srcRect b="14561" l="0" r="46493" t="7786"/>
          <a:stretch/>
        </p:blipFill>
        <p:spPr>
          <a:xfrm>
            <a:off x="7784799" y="5655208"/>
            <a:ext cx="1547969" cy="113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/>
        </p:nvSpPr>
        <p:spPr>
          <a:xfrm>
            <a:off x="0" y="0"/>
            <a:ext cx="2110317" cy="3692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83439" y="830082"/>
            <a:ext cx="861776" cy="3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MIN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200" y="508102"/>
            <a:ext cx="233772" cy="54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587" y="508102"/>
            <a:ext cx="359480" cy="3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0601" y="508102"/>
            <a:ext cx="233772" cy="54664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 txBox="1"/>
          <p:nvPr/>
        </p:nvSpPr>
        <p:spPr>
          <a:xfrm>
            <a:off x="2600993" y="171370"/>
            <a:ext cx="60937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2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418022" y="1376727"/>
            <a:ext cx="4247741" cy="1957983"/>
          </a:xfrm>
          <a:prstGeom prst="wedgeRoundRectCallout">
            <a:avLst>
              <a:gd fmla="val 712" name="adj1"/>
              <a:gd fmla="val 87250" name="adj2"/>
              <a:gd fmla="val 16667" name="adj3"/>
            </a:avLst>
          </a:prstGeom>
          <a:solidFill>
            <a:srgbClr val="F7CA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 the role of network component of following picture: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device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Intermediate device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Media</a:t>
            </a:r>
            <a:endParaRPr/>
          </a:p>
        </p:txBody>
      </p:sp>
      <p:grpSp>
        <p:nvGrpSpPr>
          <p:cNvPr id="355" name="Google Shape;355;p34"/>
          <p:cNvGrpSpPr/>
          <p:nvPr/>
        </p:nvGrpSpPr>
        <p:grpSpPr>
          <a:xfrm>
            <a:off x="5477691" y="881078"/>
            <a:ext cx="6434051" cy="5848277"/>
            <a:chOff x="5477691" y="881078"/>
            <a:chExt cx="6434051" cy="5848277"/>
          </a:xfrm>
        </p:grpSpPr>
        <p:pic>
          <p:nvPicPr>
            <p:cNvPr descr="How to build a computer network for your small business - Part 1, The  Basics | Jones IT" id="356" name="Google Shape;356;p34"/>
            <p:cNvPicPr preferRelativeResize="0"/>
            <p:nvPr/>
          </p:nvPicPr>
          <p:blipFill rotWithShape="1">
            <a:blip r:embed="rId6">
              <a:alphaModFix/>
            </a:blip>
            <a:srcRect b="4639" l="4019" r="6060" t="4244"/>
            <a:stretch/>
          </p:blipFill>
          <p:spPr>
            <a:xfrm>
              <a:off x="5477691" y="881078"/>
              <a:ext cx="6434051" cy="5848277"/>
            </a:xfrm>
            <a:prstGeom prst="rect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57" name="Google Shape;357;p34"/>
            <p:cNvSpPr/>
            <p:nvPr/>
          </p:nvSpPr>
          <p:spPr>
            <a:xfrm>
              <a:off x="5876191" y="1503020"/>
              <a:ext cx="888023" cy="93244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nternet Icon for Free Download | FreeImages" id="358" name="Google Shape;358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01627" y="1741715"/>
              <a:ext cx="637150" cy="637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34"/>
            <p:cNvSpPr/>
            <p:nvPr/>
          </p:nvSpPr>
          <p:spPr>
            <a:xfrm>
              <a:off x="5929745" y="2267328"/>
              <a:ext cx="797170" cy="257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Internet</a:t>
              </a:r>
              <a:endParaRPr b="1" sz="9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4"/>
          <p:cNvSpPr/>
          <p:nvPr/>
        </p:nvSpPr>
        <p:spPr>
          <a:xfrm>
            <a:off x="5929745" y="3199775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4"/>
          <p:cNvSpPr/>
          <p:nvPr/>
        </p:nvSpPr>
        <p:spPr>
          <a:xfrm>
            <a:off x="5929745" y="4423329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4"/>
          <p:cNvSpPr/>
          <p:nvPr/>
        </p:nvSpPr>
        <p:spPr>
          <a:xfrm>
            <a:off x="7479871" y="2976464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7479871" y="4297937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4"/>
          <p:cNvSpPr/>
          <p:nvPr/>
        </p:nvSpPr>
        <p:spPr>
          <a:xfrm>
            <a:off x="7479871" y="6064895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4"/>
          <p:cNvSpPr/>
          <p:nvPr/>
        </p:nvSpPr>
        <p:spPr>
          <a:xfrm>
            <a:off x="9495905" y="6456781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8829699" y="3874689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8829699" y="4889238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10346629" y="1265973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10053072" y="2207108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4"/>
          <p:cNvSpPr/>
          <p:nvPr/>
        </p:nvSpPr>
        <p:spPr>
          <a:xfrm>
            <a:off x="10702042" y="3805216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10702042" y="4834462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4"/>
          <p:cNvSpPr/>
          <p:nvPr/>
        </p:nvSpPr>
        <p:spPr>
          <a:xfrm>
            <a:off x="10702042" y="5863709"/>
            <a:ext cx="850724" cy="223311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5763" y="4507386"/>
            <a:ext cx="4178869" cy="2350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381" name="Google Shape;3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5"/>
          <p:cNvSpPr txBox="1"/>
          <p:nvPr/>
        </p:nvSpPr>
        <p:spPr>
          <a:xfrm>
            <a:off x="1995488" y="257154"/>
            <a:ext cx="74033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Types of Networks </a:t>
            </a:r>
            <a:endParaRPr/>
          </a:p>
        </p:txBody>
      </p:sp>
      <p:sp>
        <p:nvSpPr>
          <p:cNvPr id="385" name="Google Shape;385;p35"/>
          <p:cNvSpPr txBox="1"/>
          <p:nvPr/>
        </p:nvSpPr>
        <p:spPr>
          <a:xfrm>
            <a:off x="434387" y="1730984"/>
            <a:ext cx="4380614" cy="163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most common types of network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Area Network (LAN)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Wide Area Network (WAN) </a:t>
            </a:r>
            <a:endParaRPr/>
          </a:p>
        </p:txBody>
      </p:sp>
      <p:pic>
        <p:nvPicPr>
          <p:cNvPr id="386" name="Google Shape;38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2995" y="1801747"/>
            <a:ext cx="6857999" cy="505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mage result for arduino logo" id="112" name="Google Shape;112;p18"/>
          <p:cNvSpPr/>
          <p:nvPr/>
        </p:nvSpPr>
        <p:spPr>
          <a:xfrm>
            <a:off x="155575" y="-144462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149316" y="822039"/>
            <a:ext cx="5306096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TODAY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2026229" y="2071650"/>
            <a:ext cx="9563678" cy="20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how networks affect to our daily lives</a:t>
            </a:r>
            <a:endParaRPr/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the difference type of network size and devices </a:t>
            </a:r>
            <a:endParaRPr/>
          </a:p>
          <a:p>
            <a:pPr indent="-571500" lvl="0" marL="5715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how LANs and WANs interconnect to the Internet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1140" y="4241648"/>
            <a:ext cx="2845292" cy="284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6229" y="756189"/>
            <a:ext cx="1015847" cy="101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4363" y="813187"/>
            <a:ext cx="1015847" cy="101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394" name="Google Shape;3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6"/>
          <p:cNvSpPr txBox="1"/>
          <p:nvPr/>
        </p:nvSpPr>
        <p:spPr>
          <a:xfrm>
            <a:off x="1995488" y="257154"/>
            <a:ext cx="74033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Types of Networks </a:t>
            </a:r>
            <a:endParaRPr/>
          </a:p>
        </p:txBody>
      </p:sp>
      <p:sp>
        <p:nvSpPr>
          <p:cNvPr id="398" name="Google Shape;398;p36"/>
          <p:cNvSpPr txBox="1"/>
          <p:nvPr/>
        </p:nvSpPr>
        <p:spPr>
          <a:xfrm>
            <a:off x="261064" y="1683952"/>
            <a:ext cx="5554945" cy="1339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LAN is a network infrastructure that spans a small geographical area.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6587891" y="1683952"/>
            <a:ext cx="5239076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WAN is a network infrastructure that spans a wide geographical area.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631" y="2910585"/>
            <a:ext cx="4542915" cy="238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7891" y="3040051"/>
            <a:ext cx="5276759" cy="212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CC2E5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2211537" cy="686862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7"/>
          <p:cNvSpPr/>
          <p:nvPr/>
        </p:nvSpPr>
        <p:spPr>
          <a:xfrm>
            <a:off x="2171622" y="1937084"/>
            <a:ext cx="7505778" cy="2627745"/>
          </a:xfrm>
          <a:prstGeom prst="roundRect">
            <a:avLst>
              <a:gd fmla="val 23950" name="adj"/>
            </a:avLst>
          </a:prstGeom>
          <a:solidFill>
            <a:schemeClr val="dk1">
              <a:alpha val="65882"/>
            </a:schemeClr>
          </a:solidFill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2966772" y="2052432"/>
            <a:ext cx="6090959" cy="233287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INTERNET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3350" y="1644281"/>
            <a:ext cx="7042320" cy="434168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 txBox="1"/>
          <p:nvPr/>
        </p:nvSpPr>
        <p:spPr>
          <a:xfrm>
            <a:off x="3123982" y="345525"/>
            <a:ext cx="6731000" cy="72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Arial"/>
              <a:buNone/>
            </a:pPr>
            <a:r>
              <a:rPr b="1" lang="en-US"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“ INTERNET ” ?</a:t>
            </a:r>
            <a:endParaRPr b="1" sz="3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8"/>
          <p:cNvSpPr/>
          <p:nvPr/>
        </p:nvSpPr>
        <p:spPr>
          <a:xfrm>
            <a:off x="186578" y="1606083"/>
            <a:ext cx="4574329" cy="1887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internet is a </a:t>
            </a:r>
            <a:r>
              <a:rPr b="1"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worldwide collection of interconnected networks (LANs &amp; WANs)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cooperating with each other to exchange information.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419" name="Google Shape;41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8"/>
          <p:cNvSpPr txBox="1"/>
          <p:nvPr/>
        </p:nvSpPr>
        <p:spPr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8"/>
          <p:cNvSpPr/>
          <p:nvPr/>
        </p:nvSpPr>
        <p:spPr>
          <a:xfrm>
            <a:off x="274376" y="4199970"/>
            <a:ext cx="4486531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internet helps to transfer the data or information from one to another computer through the network.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211" y="860259"/>
            <a:ext cx="7718926" cy="578919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9"/>
          <p:cNvSpPr/>
          <p:nvPr/>
        </p:nvSpPr>
        <p:spPr>
          <a:xfrm>
            <a:off x="247538" y="2161809"/>
            <a:ext cx="3740162" cy="3180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internet is a global network of networks. </a:t>
            </a:r>
            <a:endParaRPr/>
          </a:p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Internet is made up of many different networks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 different countries around the world that are all connected together into one huge WAN.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430" name="Google Shape;43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9"/>
          <p:cNvSpPr txBox="1"/>
          <p:nvPr/>
        </p:nvSpPr>
        <p:spPr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/>
          <p:nvPr/>
        </p:nvSpPr>
        <p:spPr>
          <a:xfrm>
            <a:off x="3506754" y="345851"/>
            <a:ext cx="6731000" cy="72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Arial"/>
              <a:buNone/>
            </a:pPr>
            <a:r>
              <a:rPr b="1" lang="en-US"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Owns “The Internet”?</a:t>
            </a: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321966" y="1533048"/>
            <a:ext cx="10725262" cy="3234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internet is </a:t>
            </a: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owned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any individual or group. The internet is nothing but a connection between networks all around the world. </a:t>
            </a:r>
            <a:endParaRPr/>
          </a:p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following groups were developed to help maintain structure on the internet:</a:t>
            </a:r>
            <a:endParaRPr/>
          </a:p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IETF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(Internet Engineering Task Force)</a:t>
            </a:r>
            <a:endParaRPr/>
          </a:p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ICANN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(Internet Corporation for Assigned Names and Numbers) </a:t>
            </a:r>
            <a:endParaRPr/>
          </a:p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IAB 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(Internet Architecture Board)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440" name="Google Shape;44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38" y="4738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 txBox="1"/>
          <p:nvPr/>
        </p:nvSpPr>
        <p:spPr>
          <a:xfrm>
            <a:off x="186578" y="9459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load.wikimedia.org/wikipedia/commons/thumb/0/..." id="443" name="Google Shape;44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754" y="5166354"/>
            <a:ext cx="2619558" cy="1497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ANN - Wikipedia" id="444" name="Google Shape;444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2254" y="5016104"/>
            <a:ext cx="1841496" cy="1465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the organization of the internet? - Quora" id="445" name="Google Shape;445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30992" y="4868104"/>
            <a:ext cx="1613524" cy="161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1"/>
          <p:cNvPicPr preferRelativeResize="0"/>
          <p:nvPr/>
        </p:nvPicPr>
        <p:blipFill rotWithShape="1">
          <a:blip r:embed="rId3">
            <a:alphaModFix/>
          </a:blip>
          <a:srcRect b="0" l="7870" r="0" t="0"/>
          <a:stretch/>
        </p:blipFill>
        <p:spPr>
          <a:xfrm>
            <a:off x="-11336" y="0"/>
            <a:ext cx="9477452" cy="6858000"/>
          </a:xfrm>
          <a:custGeom>
            <a:rect b="b" l="l" r="r" t="t"/>
            <a:pathLst>
              <a:path extrusionOk="0" h="6858000" w="9477452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53" name="Google Shape;453;p41"/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WATCH &amp; THINK</a:t>
            </a:r>
            <a:endParaRPr/>
          </a:p>
        </p:txBody>
      </p:sp>
      <p:pic>
        <p:nvPicPr>
          <p:cNvPr id="454" name="Google Shape;45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774" y="499353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1"/>
          <p:cNvSpPr txBox="1"/>
          <p:nvPr/>
        </p:nvSpPr>
        <p:spPr>
          <a:xfrm>
            <a:off x="14488" y="862166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6031614" y="2260989"/>
            <a:ext cx="6731000" cy="72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3"/>
              <a:buFont typeface="Arial"/>
              <a:buNone/>
            </a:pPr>
            <a:r>
              <a:rPr b="1" lang="en-US"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Internet work?</a:t>
            </a:r>
            <a:endParaRPr b="1" sz="3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Youtube - Free social media icons" id="458" name="Google Shape;458;p4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9229" l="0" r="0" t="9462"/>
          <a:stretch/>
        </p:blipFill>
        <p:spPr>
          <a:xfrm>
            <a:off x="8577682" y="3276600"/>
            <a:ext cx="2067259" cy="16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4261" y="3443223"/>
            <a:ext cx="1420188" cy="142018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1"/>
          <p:cNvSpPr/>
          <p:nvPr/>
        </p:nvSpPr>
        <p:spPr>
          <a:xfrm>
            <a:off x="9024023" y="5013507"/>
            <a:ext cx="1346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3mins Video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2"/>
          <p:cNvPicPr preferRelativeResize="0"/>
          <p:nvPr/>
        </p:nvPicPr>
        <p:blipFill rotWithShape="1">
          <a:blip r:embed="rId3">
            <a:alphaModFix/>
          </a:blip>
          <a:srcRect b="0" l="7870" r="0" t="0"/>
          <a:stretch/>
        </p:blipFill>
        <p:spPr>
          <a:xfrm>
            <a:off x="-11336" y="0"/>
            <a:ext cx="9477452" cy="6858000"/>
          </a:xfrm>
          <a:custGeom>
            <a:rect b="b" l="l" r="r" t="t"/>
            <a:pathLst>
              <a:path extrusionOk="0" h="6858000" w="9477452">
                <a:moveTo>
                  <a:pt x="0" y="0"/>
                </a:moveTo>
                <a:lnTo>
                  <a:pt x="9477452" y="0"/>
                </a:lnTo>
                <a:lnTo>
                  <a:pt x="9477452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68" name="Google Shape;468;p42"/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WATCH &amp; THINK</a:t>
            </a:r>
            <a:endParaRPr/>
          </a:p>
        </p:txBody>
      </p:sp>
      <p:pic>
        <p:nvPicPr>
          <p:cNvPr id="469" name="Google Shape;46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774" y="499353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11" y="442905"/>
            <a:ext cx="465138" cy="48418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 txBox="1"/>
          <p:nvPr/>
        </p:nvSpPr>
        <p:spPr>
          <a:xfrm>
            <a:off x="14488" y="862166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>
            <a:off x="9380087" y="481291"/>
            <a:ext cx="2467408" cy="72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33FF"/>
              </a:buClr>
              <a:buSzPts val="3333"/>
              <a:buFont typeface="Arial"/>
              <a:buNone/>
            </a:pPr>
            <a:r>
              <a:rPr b="1" lang="en-US" sz="3333">
                <a:solidFill>
                  <a:srgbClr val="9933FF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1" sz="3333">
              <a:solidFill>
                <a:srgbClr val="993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6966553" y="2562355"/>
            <a:ext cx="5385334" cy="541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What are the keywords that new to you?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5390147" y="4810660"/>
            <a:ext cx="6801853" cy="541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Do you know the internet is about physical connection?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5719413" y="3610760"/>
            <a:ext cx="6291713" cy="541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What’s the difference between Internet and Wi-Fi?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5645216" y="1518893"/>
            <a:ext cx="6291713" cy="541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What is World Wide Web?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"/>
          <p:cNvSpPr txBox="1"/>
          <p:nvPr/>
        </p:nvSpPr>
        <p:spPr>
          <a:xfrm>
            <a:off x="3080115" y="114151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Internet Affect Our Lives </a:t>
            </a:r>
            <a:endParaRPr/>
          </a:p>
        </p:txBody>
      </p:sp>
      <p:pic>
        <p:nvPicPr>
          <p:cNvPr id="484" name="Google Shape;48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4467" y="2011798"/>
            <a:ext cx="7475264" cy="4625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3"/>
          <p:cNvSpPr txBox="1"/>
          <p:nvPr/>
        </p:nvSpPr>
        <p:spPr>
          <a:xfrm>
            <a:off x="640484" y="996637"/>
            <a:ext cx="11363674" cy="2797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today’s world, through the use of Internet, we are connected like never before.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AF0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493" name="Google Shape;49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4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4"/>
          <p:cNvSpPr txBox="1"/>
          <p:nvPr/>
        </p:nvSpPr>
        <p:spPr>
          <a:xfrm>
            <a:off x="2764867" y="460286"/>
            <a:ext cx="70126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Advantage Of The Internet </a:t>
            </a:r>
            <a:endParaRPr/>
          </a:p>
        </p:txBody>
      </p:sp>
      <p:sp>
        <p:nvSpPr>
          <p:cNvPr id="497" name="Google Shape;497;p44"/>
          <p:cNvSpPr/>
          <p:nvPr/>
        </p:nvSpPr>
        <p:spPr>
          <a:xfrm>
            <a:off x="3367194" y="1383631"/>
            <a:ext cx="5881079" cy="4906263"/>
          </a:xfrm>
          <a:prstGeom prst="roundRect">
            <a:avLst>
              <a:gd fmla="val 12318" name="adj"/>
            </a:avLst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Communication Online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Information availability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Education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Entertainment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E-Commerce / Shopping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Business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Social Networking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vantages Icon Png - Benefit Clipart PNG Image With Transparent Background  | TOPpng" id="498" name="Google Shape;49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534817" y="211722"/>
            <a:ext cx="1368425" cy="136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7F7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5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06" name="Google Shape;5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5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5"/>
          <p:cNvSpPr txBox="1"/>
          <p:nvPr/>
        </p:nvSpPr>
        <p:spPr>
          <a:xfrm>
            <a:off x="2493743" y="460286"/>
            <a:ext cx="70126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Dark Side Of The Internet </a:t>
            </a:r>
            <a:endParaRPr/>
          </a:p>
        </p:txBody>
      </p:sp>
      <p:sp>
        <p:nvSpPr>
          <p:cNvPr id="510" name="Google Shape;510;p45"/>
          <p:cNvSpPr/>
          <p:nvPr/>
        </p:nvSpPr>
        <p:spPr>
          <a:xfrm>
            <a:off x="3055960" y="1475873"/>
            <a:ext cx="5888169" cy="4989455"/>
          </a:xfrm>
          <a:prstGeom prst="roundRect">
            <a:avLst>
              <a:gd fmla="val 16667" name="adj"/>
            </a:avLst>
          </a:prstGeom>
          <a:solidFill>
            <a:srgbClr val="FFCD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Internet Addiction / waste of time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Cyberbullying / Mental health issues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Identity Theft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Misinformation / Fake News 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Privacy Concern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Online Cybercrime 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Virus and Hacking Issues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advantage Icons &amp; Symbols" id="511" name="Google Shape;51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49723" y="254317"/>
            <a:ext cx="1249629" cy="124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2542136" y="693712"/>
            <a:ext cx="8864101" cy="104638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What life would be like without the</a:t>
            </a:r>
            <a:endParaRPr b="1" sz="6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5574" y="2944512"/>
            <a:ext cx="3913488" cy="391348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26" name="Google Shape;126;p19"/>
          <p:cNvSpPr txBox="1"/>
          <p:nvPr/>
        </p:nvSpPr>
        <p:spPr>
          <a:xfrm>
            <a:off x="4434837" y="1184850"/>
            <a:ext cx="4795220" cy="16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r>
              <a:rPr b="1" lang="en-US" sz="6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6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7077" y="3721261"/>
            <a:ext cx="2849160" cy="284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506" y="521641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6932" y="508066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190" y="512592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778" y="435729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201818" y="907851"/>
            <a:ext cx="5810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6"/>
          <p:cNvSpPr txBox="1"/>
          <p:nvPr/>
        </p:nvSpPr>
        <p:spPr>
          <a:xfrm>
            <a:off x="2465615" y="728750"/>
            <a:ext cx="7384238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How can we </a:t>
            </a:r>
            <a:r>
              <a:rPr b="1" lang="en-US" sz="3200">
                <a:solidFill>
                  <a:srgbClr val="CC00FF"/>
                </a:solidFill>
                <a:latin typeface="Arial"/>
                <a:ea typeface="Arial"/>
                <a:cs typeface="Arial"/>
                <a:sym typeface="Arial"/>
              </a:rPr>
              <a:t>connect</a:t>
            </a:r>
            <a:r>
              <a:rPr b="1" lang="en-US" sz="3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to the Internet?</a:t>
            </a:r>
            <a:endParaRPr b="1"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6"/>
          <p:cNvSpPr txBox="1"/>
          <p:nvPr/>
        </p:nvSpPr>
        <p:spPr>
          <a:xfrm>
            <a:off x="1233635" y="2281458"/>
            <a:ext cx="6412219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Can we </a:t>
            </a:r>
            <a:r>
              <a:rPr b="1" lang="en-US" sz="3200">
                <a:solidFill>
                  <a:srgbClr val="CC00FF"/>
                </a:solidFill>
                <a:latin typeface="Arial"/>
                <a:ea typeface="Arial"/>
                <a:cs typeface="Arial"/>
                <a:sym typeface="Arial"/>
              </a:rPr>
              <a:t>buy</a:t>
            </a:r>
            <a:r>
              <a:rPr b="1" lang="en-US" sz="3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the Internet?</a:t>
            </a:r>
            <a:endParaRPr b="1"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6"/>
          <p:cNvSpPr txBox="1"/>
          <p:nvPr/>
        </p:nvSpPr>
        <p:spPr>
          <a:xfrm>
            <a:off x="184488" y="3761829"/>
            <a:ext cx="8237275" cy="1193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Who can give us </a:t>
            </a:r>
            <a:r>
              <a:rPr b="1" lang="en-US" sz="3200">
                <a:solidFill>
                  <a:srgbClr val="CC00FF"/>
                </a:solidFill>
                <a:latin typeface="Arial"/>
                <a:ea typeface="Arial"/>
                <a:cs typeface="Arial"/>
                <a:sym typeface="Arial"/>
              </a:rPr>
              <a:t>access</a:t>
            </a:r>
            <a:r>
              <a:rPr b="1" lang="en-US" sz="3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to the Internet?</a:t>
            </a:r>
            <a:endParaRPr b="1"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6"/>
          <p:cNvSpPr txBox="1"/>
          <p:nvPr/>
        </p:nvSpPr>
        <p:spPr>
          <a:xfrm>
            <a:off x="0" y="0"/>
            <a:ext cx="2031937" cy="369332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/>
          </a:p>
        </p:txBody>
      </p:sp>
      <p:pic>
        <p:nvPicPr>
          <p:cNvPr id="520" name="Google Shape;5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461" y="599552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887" y="585977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145" y="590503"/>
            <a:ext cx="186684" cy="37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348" y="486656"/>
            <a:ext cx="465138" cy="48418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6"/>
          <p:cNvSpPr txBox="1"/>
          <p:nvPr/>
        </p:nvSpPr>
        <p:spPr>
          <a:xfrm>
            <a:off x="83990" y="1000667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1763" y="3208420"/>
            <a:ext cx="3601793" cy="360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7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 Service Provider (ISP)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7"/>
          <p:cNvSpPr/>
          <p:nvPr/>
        </p:nvSpPr>
        <p:spPr>
          <a:xfrm>
            <a:off x="915461" y="1563838"/>
            <a:ext cx="1049327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A1D26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lang="en-US" sz="2000">
                <a:solidFill>
                  <a:srgbClr val="1A1D26"/>
                </a:solidFill>
                <a:latin typeface="Arial"/>
                <a:ea typeface="Arial"/>
                <a:cs typeface="Arial"/>
                <a:sym typeface="Arial"/>
              </a:rPr>
              <a:t>ISP</a:t>
            </a:r>
            <a:r>
              <a:rPr lang="en-US" sz="2000">
                <a:solidFill>
                  <a:srgbClr val="1A1D26"/>
                </a:solidFill>
                <a:latin typeface="Arial"/>
                <a:ea typeface="Arial"/>
                <a:cs typeface="Arial"/>
                <a:sym typeface="Arial"/>
              </a:rPr>
              <a:t>, or internet service provider, is a company that provide people access to the internet, usually with a monthly subscription.  </a:t>
            </a:r>
            <a:endParaRPr sz="2000">
              <a:solidFill>
                <a:srgbClr val="1A1D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D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A1D26"/>
                </a:solidFill>
                <a:latin typeface="Arial"/>
                <a:ea typeface="Arial"/>
                <a:cs typeface="Arial"/>
                <a:sym typeface="Arial"/>
              </a:rPr>
              <a:t>For their services, the customers have to pay the ISP a nominal fee which varies according to the amount of data they actually use or data plan which they purchase.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47"/>
          <p:cNvPicPr preferRelativeResize="0"/>
          <p:nvPr/>
        </p:nvPicPr>
        <p:blipFill rotWithShape="1">
          <a:blip r:embed="rId3">
            <a:alphaModFix/>
          </a:blip>
          <a:srcRect b="15227" l="0" r="0" t="13087"/>
          <a:stretch/>
        </p:blipFill>
        <p:spPr>
          <a:xfrm>
            <a:off x="2348185" y="3753214"/>
            <a:ext cx="7309271" cy="261980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7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36" name="Google Shape;53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7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 of Internet connections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8"/>
          <p:cNvSpPr/>
          <p:nvPr/>
        </p:nvSpPr>
        <p:spPr>
          <a:xfrm>
            <a:off x="434387" y="2039204"/>
            <a:ext cx="4379350" cy="496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D26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1A1D26"/>
                </a:solidFill>
                <a:latin typeface="Arial"/>
                <a:ea typeface="Arial"/>
                <a:cs typeface="Arial"/>
                <a:sym typeface="Arial"/>
              </a:rPr>
              <a:t>Dial-up Connection</a:t>
            </a:r>
            <a:endParaRPr/>
          </a:p>
        </p:txBody>
      </p:sp>
      <p:sp>
        <p:nvSpPr>
          <p:cNvPr id="547" name="Google Shape;547;p48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48" name="Google Shape;5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8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0793" y="2105915"/>
            <a:ext cx="6789931" cy="226331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8"/>
          <p:cNvSpPr/>
          <p:nvPr/>
        </p:nvSpPr>
        <p:spPr>
          <a:xfrm>
            <a:off x="445634" y="4338940"/>
            <a:ext cx="4235659" cy="496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D26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1A1D26"/>
                </a:solidFill>
                <a:latin typeface="Arial"/>
                <a:ea typeface="Arial"/>
                <a:cs typeface="Arial"/>
                <a:sym typeface="Arial"/>
              </a:rPr>
              <a:t>Cable Broadband Connection</a:t>
            </a:r>
            <a:endParaRPr/>
          </a:p>
        </p:txBody>
      </p:sp>
      <p:pic>
        <p:nvPicPr>
          <p:cNvPr id="553" name="Google Shape;55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3107" y="4535002"/>
            <a:ext cx="6825301" cy="22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8"/>
          <p:cNvSpPr txBox="1"/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Home and small office Internet connections 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8"/>
          <p:cNvSpPr/>
          <p:nvPr/>
        </p:nvSpPr>
        <p:spPr>
          <a:xfrm>
            <a:off x="829783" y="4915003"/>
            <a:ext cx="38303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bandwidth, internet offered by cable television service provider.</a:t>
            </a:r>
            <a:endParaRPr/>
          </a:p>
        </p:txBody>
      </p:sp>
      <p:sp>
        <p:nvSpPr>
          <p:cNvPr id="556" name="Google Shape;556;p48"/>
          <p:cNvSpPr/>
          <p:nvPr/>
        </p:nvSpPr>
        <p:spPr>
          <a:xfrm>
            <a:off x="764027" y="2613315"/>
            <a:ext cx="38303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Inexpensive, low bandwidth option using a modem.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9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62" name="Google Shape;56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9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9"/>
          <p:cNvSpPr/>
          <p:nvPr/>
        </p:nvSpPr>
        <p:spPr>
          <a:xfrm>
            <a:off x="439114" y="2032230"/>
            <a:ext cx="3943921" cy="496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D26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1A1D26"/>
                </a:solidFill>
                <a:latin typeface="Arial"/>
                <a:ea typeface="Arial"/>
                <a:cs typeface="Arial"/>
                <a:sym typeface="Arial"/>
              </a:rPr>
              <a:t>Mobile Internet (Cellular)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9"/>
          <p:cNvSpPr/>
          <p:nvPr/>
        </p:nvSpPr>
        <p:spPr>
          <a:xfrm>
            <a:off x="434387" y="4420251"/>
            <a:ext cx="38850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D26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1A1D26"/>
                </a:solidFill>
                <a:latin typeface="Arial"/>
                <a:ea typeface="Arial"/>
                <a:cs typeface="Arial"/>
                <a:sym typeface="Arial"/>
              </a:rPr>
              <a:t>Wi-Fi Internet Connection</a:t>
            </a:r>
            <a:endParaRPr/>
          </a:p>
        </p:txBody>
      </p:sp>
      <p:pic>
        <p:nvPicPr>
          <p:cNvPr descr="How Broadband Fixed Wireless Works - Colorado ValleyColorado Valley" id="567" name="Google Shape;56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2776" y="4541650"/>
            <a:ext cx="6663041" cy="222101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8" name="Google Shape;568;p49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 of Internet connections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9"/>
          <p:cNvSpPr txBox="1"/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Home and small office Internet connections 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9"/>
          <p:cNvSpPr/>
          <p:nvPr/>
        </p:nvSpPr>
        <p:spPr>
          <a:xfrm>
            <a:off x="772735" y="2613315"/>
            <a:ext cx="383035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wireless Internet access through cell phones. The common cellular network are 3G, 4G, 5G.</a:t>
            </a:r>
            <a:endParaRPr/>
          </a:p>
        </p:txBody>
      </p:sp>
      <p:pic>
        <p:nvPicPr>
          <p:cNvPr id="571" name="Google Shape;571;p49"/>
          <p:cNvPicPr preferRelativeResize="0"/>
          <p:nvPr/>
        </p:nvPicPr>
        <p:blipFill rotWithShape="1">
          <a:blip r:embed="rId6">
            <a:alphaModFix/>
          </a:blip>
          <a:srcRect b="10484" l="0" r="0" t="4191"/>
          <a:stretch/>
        </p:blipFill>
        <p:spPr>
          <a:xfrm>
            <a:off x="5052776" y="2032230"/>
            <a:ext cx="5049167" cy="239562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2" name="Google Shape;572;p49"/>
          <p:cNvSpPr/>
          <p:nvPr/>
        </p:nvSpPr>
        <p:spPr>
          <a:xfrm>
            <a:off x="781884" y="5011818"/>
            <a:ext cx="383035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a radio frequency band to connect to the internet. Speed may vary for different locations.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0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80" name="Google Shape;58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0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/>
          <p:nvPr/>
        </p:nvSpPr>
        <p:spPr>
          <a:xfrm>
            <a:off x="434387" y="2044696"/>
            <a:ext cx="3726207" cy="496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D26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1A1D26"/>
                </a:solidFill>
                <a:latin typeface="Arial"/>
                <a:ea typeface="Arial"/>
                <a:cs typeface="Arial"/>
                <a:sym typeface="Arial"/>
              </a:rPr>
              <a:t>Fiber Internet Provider</a:t>
            </a: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493631" y="4366665"/>
            <a:ext cx="2879149" cy="496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D26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1A1D26"/>
                </a:solidFill>
                <a:latin typeface="Arial"/>
                <a:ea typeface="Arial"/>
                <a:cs typeface="Arial"/>
                <a:sym typeface="Arial"/>
              </a:rPr>
              <a:t>DSL Connection</a:t>
            </a:r>
            <a:endParaRPr/>
          </a:p>
        </p:txBody>
      </p:sp>
      <p:sp>
        <p:nvSpPr>
          <p:cNvPr id="585" name="Google Shape;585;p50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 of Internet connections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0"/>
          <p:cNvSpPr/>
          <p:nvPr/>
        </p:nvSpPr>
        <p:spPr>
          <a:xfrm>
            <a:off x="783129" y="2613315"/>
            <a:ext cx="369023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Fiber optic is the fastest internet service. The cable made from glass strands to transmit data at the speed of light. </a:t>
            </a:r>
            <a:endParaRPr/>
          </a:p>
        </p:txBody>
      </p:sp>
      <p:sp>
        <p:nvSpPr>
          <p:cNvPr id="587" name="Google Shape;587;p50"/>
          <p:cNvSpPr txBox="1"/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Business Internet connections 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0"/>
          <p:cNvSpPr/>
          <p:nvPr/>
        </p:nvSpPr>
        <p:spPr>
          <a:xfrm>
            <a:off x="783129" y="4998907"/>
            <a:ext cx="357986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bandwidth solution, internet connection that runs over a telephone line.</a:t>
            </a:r>
            <a:endParaRPr/>
          </a:p>
        </p:txBody>
      </p:sp>
      <p:pic>
        <p:nvPicPr>
          <p:cNvPr descr="How to Choose a DSL Cable Cord - BroadbandSearch" id="589" name="Google Shape;589;p50"/>
          <p:cNvPicPr preferRelativeResize="0"/>
          <p:nvPr/>
        </p:nvPicPr>
        <p:blipFill rotWithShape="1">
          <a:blip r:embed="rId5">
            <a:alphaModFix/>
          </a:blip>
          <a:srcRect b="4647" l="2464" r="0" t="10686"/>
          <a:stretch/>
        </p:blipFill>
        <p:spPr>
          <a:xfrm>
            <a:off x="4806017" y="4528690"/>
            <a:ext cx="6127780" cy="2244027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0" name="Google Shape;590;p50"/>
          <p:cNvPicPr preferRelativeResize="0"/>
          <p:nvPr/>
        </p:nvPicPr>
        <p:blipFill rotWithShape="1">
          <a:blip r:embed="rId6">
            <a:alphaModFix/>
          </a:blip>
          <a:srcRect b="3506" l="5699" r="4700" t="15836"/>
          <a:stretch/>
        </p:blipFill>
        <p:spPr>
          <a:xfrm>
            <a:off x="4806017" y="1889473"/>
            <a:ext cx="6127780" cy="232717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1"/>
          <p:cNvSpPr txBox="1"/>
          <p:nvPr/>
        </p:nvSpPr>
        <p:spPr>
          <a:xfrm>
            <a:off x="2411075" y="324104"/>
            <a:ext cx="7338647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 of Internet connections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1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597" name="Google Shape;59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1"/>
          <p:cNvSpPr txBox="1"/>
          <p:nvPr/>
        </p:nvSpPr>
        <p:spPr>
          <a:xfrm>
            <a:off x="434387" y="1544600"/>
            <a:ext cx="5832539" cy="432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Business Internet connections 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0159" y="2388193"/>
            <a:ext cx="6603191" cy="220106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1"/>
          <p:cNvSpPr/>
          <p:nvPr/>
        </p:nvSpPr>
        <p:spPr>
          <a:xfrm>
            <a:off x="493631" y="2200094"/>
            <a:ext cx="427866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D26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1A1D26"/>
                </a:solidFill>
                <a:latin typeface="Arial"/>
                <a:ea typeface="Arial"/>
                <a:cs typeface="Arial"/>
                <a:sym typeface="Arial"/>
              </a:rPr>
              <a:t>Satellite Internet Connection 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1"/>
          <p:cNvSpPr/>
          <p:nvPr/>
        </p:nvSpPr>
        <p:spPr>
          <a:xfrm>
            <a:off x="811925" y="2813612"/>
            <a:ext cx="369023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signal travels from a long distance that is from earth to satellite and back again which provides a delayed connection. 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2F3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52"/>
          <p:cNvGrpSpPr/>
          <p:nvPr/>
        </p:nvGrpSpPr>
        <p:grpSpPr>
          <a:xfrm>
            <a:off x="5603358" y="114300"/>
            <a:ext cx="6480692" cy="2584450"/>
            <a:chOff x="5231625" y="1638237"/>
            <a:chExt cx="7069219" cy="2800350"/>
          </a:xfrm>
        </p:grpSpPr>
        <p:sp>
          <p:nvSpPr>
            <p:cNvPr id="608" name="Google Shape;608;p52"/>
            <p:cNvSpPr/>
            <p:nvPr/>
          </p:nvSpPr>
          <p:spPr>
            <a:xfrm>
              <a:off x="5231625" y="1638237"/>
              <a:ext cx="7069219" cy="2800350"/>
            </a:xfrm>
            <a:custGeom>
              <a:rect b="b" l="l" r="r" t="t"/>
              <a:pathLst>
                <a:path extrusionOk="0" h="2622550" w="6129867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A1DA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52"/>
            <p:cNvSpPr txBox="1"/>
            <p:nvPr/>
          </p:nvSpPr>
          <p:spPr>
            <a:xfrm>
              <a:off x="5512720" y="1789407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Wireless Network</a:t>
              </a:r>
              <a:endParaRPr sz="5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ree WiFi Hotspot Software App for Windows Computers - Connectify" id="610" name="Google Shape;61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868" y="1562986"/>
            <a:ext cx="7391948" cy="5174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3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618" name="Google Shape;61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3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3"/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Wireless Networks</a:t>
            </a:r>
            <a:endParaRPr/>
          </a:p>
        </p:txBody>
      </p:sp>
      <p:sp>
        <p:nvSpPr>
          <p:cNvPr id="622" name="Google Shape;622;p53"/>
          <p:cNvSpPr txBox="1"/>
          <p:nvPr/>
        </p:nvSpPr>
        <p:spPr>
          <a:xfrm>
            <a:off x="997744" y="1495566"/>
            <a:ext cx="3546335" cy="634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Cell Phone Network</a:t>
            </a:r>
            <a:endParaRPr b="1"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3"/>
          <p:cNvSpPr txBox="1"/>
          <p:nvPr/>
        </p:nvSpPr>
        <p:spPr>
          <a:xfrm>
            <a:off x="944796" y="1973184"/>
            <a:ext cx="10022762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abbreviations 3G, 4G, 4G-LTE, and 5G are used to describe enhanced cell phone networks that are optimized for the fast transmission of data.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“G” in these designations represents the word “generation,” so 5G is the fifth generation of the cell network. </a:t>
            </a:r>
            <a:endParaRPr/>
          </a:p>
        </p:txBody>
      </p:sp>
      <p:pic>
        <p:nvPicPr>
          <p:cNvPr id="624" name="Google Shape;62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1838" y="3784600"/>
            <a:ext cx="9865720" cy="286385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4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632" name="Google Shape;6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4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4" name="Google Shape;63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4"/>
          <p:cNvSpPr txBox="1"/>
          <p:nvPr/>
        </p:nvSpPr>
        <p:spPr>
          <a:xfrm>
            <a:off x="231984" y="2522495"/>
            <a:ext cx="531039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uses satellites to transmit signals that cover the globe. </a:t>
            </a:r>
            <a:endParaRPr/>
          </a:p>
        </p:txBody>
      </p:sp>
      <p:sp>
        <p:nvSpPr>
          <p:cNvPr id="636" name="Google Shape;636;p54"/>
          <p:cNvSpPr txBox="1"/>
          <p:nvPr/>
        </p:nvSpPr>
        <p:spPr>
          <a:xfrm>
            <a:off x="6215219" y="2522495"/>
            <a:ext cx="561422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Wi-Fi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transmitters and receivers located within the smartphone let the phone connect to local networks and the internet using the signal.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063" y="4146271"/>
            <a:ext cx="5252240" cy="18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8" name="Google Shape;638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3140" y="4146271"/>
            <a:ext cx="5470189" cy="18233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9" name="Google Shape;639;p54"/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Wireless Networks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647" name="Google Shape;6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5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" name="Google Shape;64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5"/>
          <p:cNvSpPr txBox="1"/>
          <p:nvPr/>
        </p:nvSpPr>
        <p:spPr>
          <a:xfrm>
            <a:off x="261063" y="2551507"/>
            <a:ext cx="57637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Bluetooth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wireless technology that allows devices to communicate over short distances. </a:t>
            </a:r>
            <a:endParaRPr/>
          </a:p>
        </p:txBody>
      </p:sp>
      <p:sp>
        <p:nvSpPr>
          <p:cNvPr id="651" name="Google Shape;651;p55"/>
          <p:cNvSpPr txBox="1"/>
          <p:nvPr/>
        </p:nvSpPr>
        <p:spPr>
          <a:xfrm>
            <a:off x="6219100" y="2575080"/>
            <a:ext cx="557146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NFC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wireless technology that enables data to be exchanged by devices that are in very close proximity to each other.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732" y="4109582"/>
            <a:ext cx="5385635" cy="18145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3" name="Google Shape;653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8002" y="4109582"/>
            <a:ext cx="5368664" cy="18145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4" name="Google Shape;654;p55"/>
          <p:cNvSpPr txBox="1"/>
          <p:nvPr/>
        </p:nvSpPr>
        <p:spPr>
          <a:xfrm>
            <a:off x="3415866" y="353943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Wireless Networks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>
            <a:alpha val="30980"/>
          </a:srgbClr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0"/>
          <p:cNvGrpSpPr/>
          <p:nvPr/>
        </p:nvGrpSpPr>
        <p:grpSpPr>
          <a:xfrm>
            <a:off x="5551055" y="1664855"/>
            <a:ext cx="6640945" cy="2627745"/>
            <a:chOff x="4853843" y="4230254"/>
            <a:chExt cx="7338157" cy="2627745"/>
          </a:xfrm>
        </p:grpSpPr>
        <p:sp>
          <p:nvSpPr>
            <p:cNvPr id="139" name="Google Shape;139;p20"/>
            <p:cNvSpPr/>
            <p:nvPr/>
          </p:nvSpPr>
          <p:spPr>
            <a:xfrm>
              <a:off x="4853843" y="4230254"/>
              <a:ext cx="7338157" cy="2627745"/>
            </a:xfrm>
            <a:custGeom>
              <a:rect b="b" l="l" r="r" t="t"/>
              <a:pathLst>
                <a:path extrusionOk="0" h="2622550" w="6129867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rgbClr val="008EC0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 txBox="1"/>
            <p:nvPr/>
          </p:nvSpPr>
          <p:spPr>
            <a:xfrm>
              <a:off x="5190836" y="4253347"/>
              <a:ext cx="6730430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Introduction to NETWORK</a:t>
              </a:r>
              <a:endParaRPr sz="5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80" y="707158"/>
            <a:ext cx="6223898" cy="4594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BDB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56"/>
          <p:cNvPicPr preferRelativeResize="0"/>
          <p:nvPr/>
        </p:nvPicPr>
        <p:blipFill rotWithShape="1">
          <a:blip r:embed="rId3">
            <a:alphaModFix/>
          </a:blip>
          <a:srcRect b="13442" l="0" r="0" t="235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0" name="Google Shape;660;p56"/>
          <p:cNvGrpSpPr/>
          <p:nvPr/>
        </p:nvGrpSpPr>
        <p:grpSpPr>
          <a:xfrm>
            <a:off x="5711309" y="1413163"/>
            <a:ext cx="6480692" cy="2584450"/>
            <a:chOff x="5231625" y="1638237"/>
            <a:chExt cx="7069219" cy="2800350"/>
          </a:xfrm>
        </p:grpSpPr>
        <p:sp>
          <p:nvSpPr>
            <p:cNvPr id="661" name="Google Shape;661;p56"/>
            <p:cNvSpPr/>
            <p:nvPr/>
          </p:nvSpPr>
          <p:spPr>
            <a:xfrm>
              <a:off x="5231625" y="1638237"/>
              <a:ext cx="7069219" cy="2800350"/>
            </a:xfrm>
            <a:custGeom>
              <a:rect b="b" l="l" r="r" t="t"/>
              <a:pathLst>
                <a:path extrusionOk="0" h="2622550" w="6129867">
                  <a:moveTo>
                    <a:pt x="1187083" y="0"/>
                  </a:moveTo>
                  <a:lnTo>
                    <a:pt x="6129867" y="0"/>
                  </a:lnTo>
                  <a:lnTo>
                    <a:pt x="6129867" y="2622550"/>
                  </a:lnTo>
                  <a:lnTo>
                    <a:pt x="1187083" y="2622550"/>
                  </a:lnTo>
                  <a:cubicBezTo>
                    <a:pt x="531540" y="2622550"/>
                    <a:pt x="0" y="2035512"/>
                    <a:pt x="0" y="1311275"/>
                  </a:cubicBezTo>
                  <a:cubicBezTo>
                    <a:pt x="0" y="587039"/>
                    <a:pt x="531540" y="0"/>
                    <a:pt x="1187083" y="0"/>
                  </a:cubicBezTo>
                  <a:close/>
                </a:path>
              </a:pathLst>
            </a:custGeom>
            <a:solidFill>
              <a:schemeClr val="dk2">
                <a:alpha val="42745"/>
              </a:schemeClr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56"/>
            <p:cNvSpPr txBox="1"/>
            <p:nvPr/>
          </p:nvSpPr>
          <p:spPr>
            <a:xfrm>
              <a:off x="5710075" y="1871972"/>
              <a:ext cx="6516357" cy="233287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Network Trends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2023</a:t>
              </a:r>
              <a:endParaRPr sz="5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/>
          <p:nvPr/>
        </p:nvSpPr>
        <p:spPr>
          <a:xfrm>
            <a:off x="1568965" y="2744998"/>
            <a:ext cx="9607701" cy="3425361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7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669" name="Google Shape;66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7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7"/>
          <p:cNvSpPr txBox="1"/>
          <p:nvPr/>
        </p:nvSpPr>
        <p:spPr>
          <a:xfrm>
            <a:off x="2917776" y="460286"/>
            <a:ext cx="64936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Recent Network Trends 2023</a:t>
            </a:r>
            <a:endParaRPr/>
          </a:p>
        </p:txBody>
      </p:sp>
      <p:sp>
        <p:nvSpPr>
          <p:cNvPr id="673" name="Google Shape;673;p57"/>
          <p:cNvSpPr/>
          <p:nvPr/>
        </p:nvSpPr>
        <p:spPr>
          <a:xfrm>
            <a:off x="1853695" y="2744998"/>
            <a:ext cx="491546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Bring Your Own Device (BYOD)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Online collaboration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Video communications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Cloud computing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Smart Home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7"/>
          <p:cNvSpPr/>
          <p:nvPr/>
        </p:nvSpPr>
        <p:spPr>
          <a:xfrm>
            <a:off x="7259982" y="3154752"/>
            <a:ext cx="3600894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5G and Beyond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Artificial Intelligence (AI)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Automation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Cyber Security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 of Thing (IoT)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7"/>
          <p:cNvSpPr/>
          <p:nvPr/>
        </p:nvSpPr>
        <p:spPr>
          <a:xfrm>
            <a:off x="2121337" y="1986898"/>
            <a:ext cx="9501510" cy="958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Several new networking trends that effect organizations and consumers: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"/>
          <p:cNvSpPr txBox="1"/>
          <p:nvPr/>
        </p:nvSpPr>
        <p:spPr>
          <a:xfrm>
            <a:off x="0" y="0"/>
            <a:ext cx="1996225" cy="369332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875" y="480042"/>
            <a:ext cx="465138" cy="484188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8"/>
          <p:cNvSpPr txBox="1"/>
          <p:nvPr/>
        </p:nvSpPr>
        <p:spPr>
          <a:xfrm>
            <a:off x="170517" y="99405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5" name="Google Shape;68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1" y="554510"/>
            <a:ext cx="186684" cy="371292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8"/>
          <p:cNvSpPr/>
          <p:nvPr/>
        </p:nvSpPr>
        <p:spPr>
          <a:xfrm>
            <a:off x="1109007" y="630808"/>
            <a:ext cx="158782" cy="1566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4"/>
              <a:buFont typeface="Calibri"/>
              <a:buNone/>
            </a:pPr>
            <a:r>
              <a:t/>
            </a:r>
            <a:endParaRPr sz="152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58"/>
          <p:cNvSpPr txBox="1"/>
          <p:nvPr/>
        </p:nvSpPr>
        <p:spPr>
          <a:xfrm>
            <a:off x="901930" y="830783"/>
            <a:ext cx="26321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8" name="Google Shape;68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0062" y="532615"/>
            <a:ext cx="186684" cy="37129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8"/>
          <p:cNvSpPr txBox="1"/>
          <p:nvPr/>
        </p:nvSpPr>
        <p:spPr>
          <a:xfrm>
            <a:off x="1416092" y="808888"/>
            <a:ext cx="2632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8"/>
          <p:cNvSpPr txBox="1"/>
          <p:nvPr/>
        </p:nvSpPr>
        <p:spPr>
          <a:xfrm>
            <a:off x="1416092" y="1462611"/>
            <a:ext cx="9723995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best internet solution for each network size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udents' Speak: Group Discussion Topics" id="691" name="Google Shape;691;p58"/>
          <p:cNvPicPr preferRelativeResize="0"/>
          <p:nvPr/>
        </p:nvPicPr>
        <p:blipFill rotWithShape="1">
          <a:blip r:embed="rId5">
            <a:alphaModFix/>
          </a:blip>
          <a:srcRect b="5623" l="0" r="0" t="0"/>
          <a:stretch/>
        </p:blipFill>
        <p:spPr>
          <a:xfrm>
            <a:off x="6040962" y="2711133"/>
            <a:ext cx="5192523" cy="367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 - Free social media icons" id="692" name="Google Shape;692;p58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9229" l="0" r="0" t="9462"/>
          <a:stretch/>
        </p:blipFill>
        <p:spPr>
          <a:xfrm>
            <a:off x="2058574" y="4007915"/>
            <a:ext cx="1458376" cy="119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8"/>
          <p:cNvSpPr/>
          <p:nvPr/>
        </p:nvSpPr>
        <p:spPr>
          <a:xfrm>
            <a:off x="1547698" y="3361584"/>
            <a:ext cx="25524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here for the video explanation!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47427" y="5335581"/>
            <a:ext cx="880669" cy="88066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8"/>
          <p:cNvSpPr/>
          <p:nvPr/>
        </p:nvSpPr>
        <p:spPr>
          <a:xfrm>
            <a:off x="3516950" y="231562"/>
            <a:ext cx="5434188" cy="684409"/>
          </a:xfrm>
          <a:prstGeom prst="roundRect">
            <a:avLst>
              <a:gd fmla="val 37227" name="adj"/>
            </a:avLst>
          </a:prstGeom>
          <a:solidFill>
            <a:srgbClr val="DDEA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A4164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1A4164"/>
                </a:solidFill>
                <a:latin typeface="Arial"/>
                <a:ea typeface="Arial"/>
                <a:cs typeface="Arial"/>
                <a:sym typeface="Arial"/>
              </a:rPr>
              <a:t>Activity Checking Understanding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sz="900">
              <a:solidFill>
                <a:srgbClr val="1A41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F7FC"/>
            </a:gs>
            <a:gs pos="100000">
              <a:srgbClr val="00B0F0"/>
            </a:gs>
          </a:gsLst>
          <a:lin ang="5400000" scaled="0"/>
        </a:gra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9572" y="1800708"/>
            <a:ext cx="5780224" cy="20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5234" l="7306" r="9798" t="6586"/>
          <a:stretch/>
        </p:blipFill>
        <p:spPr>
          <a:xfrm>
            <a:off x="5486400" y="1413126"/>
            <a:ext cx="6705600" cy="54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3049172" y="345586"/>
            <a:ext cx="56064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Networking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335494" y="2085023"/>
            <a:ext cx="5427356" cy="2523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network </a:t>
            </a:r>
            <a:r>
              <a:rPr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connection between two or more computers to allow to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r>
              <a:rPr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files</a:t>
            </a:r>
            <a:r>
              <a:rPr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r>
              <a:rPr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14477" l="4572" r="3788" t="0"/>
          <a:stretch/>
        </p:blipFill>
        <p:spPr>
          <a:xfrm>
            <a:off x="811923" y="1507045"/>
            <a:ext cx="10513077" cy="4270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of what network can help us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64714" y="184666"/>
            <a:ext cx="1152320" cy="1152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5035192" y="5674375"/>
            <a:ext cx="2898601" cy="757551"/>
          </a:xfrm>
          <a:prstGeom prst="roundRect">
            <a:avLst>
              <a:gd fmla="val 3772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Sharing Files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of what network can help us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4714" y="184666"/>
            <a:ext cx="1152320" cy="1152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/>
          <p:nvPr/>
        </p:nvSpPr>
        <p:spPr>
          <a:xfrm>
            <a:off x="4619162" y="5894578"/>
            <a:ext cx="2898601" cy="757551"/>
          </a:xfrm>
          <a:prstGeom prst="roundRect">
            <a:avLst>
              <a:gd fmla="val 3772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access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2 important remote desktop features every supporter should master |  Official ISL Online Blog" id="178" name="Google Shape;17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7492" y="1520692"/>
            <a:ext cx="7367077" cy="399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2701213" y="473561"/>
            <a:ext cx="6734500" cy="75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of what network can help us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4714" y="184666"/>
            <a:ext cx="1152320" cy="1152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3773650" y="5792182"/>
            <a:ext cx="4703088" cy="757551"/>
          </a:xfrm>
          <a:prstGeom prst="roundRect">
            <a:avLst>
              <a:gd fmla="val 3772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management centralize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reate Roles, Departments, Hierarchy &amp; Bulk User Actions" id="190" name="Google Shape;19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4676" y="1651337"/>
            <a:ext cx="6621037" cy="372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/>
        </p:nvSpPr>
        <p:spPr>
          <a:xfrm>
            <a:off x="0" y="0"/>
            <a:ext cx="19954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63" y="562461"/>
            <a:ext cx="4651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150495" y="1008223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25" y="473561"/>
            <a:ext cx="608013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2984682" y="280541"/>
            <a:ext cx="56064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Size</a:t>
            </a: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6298277" y="4964198"/>
            <a:ext cx="5684125" cy="157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Small Office/Home Office (SOHO)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enables computer within a home or remote office to connect to a corporate network</a:t>
            </a:r>
            <a:endParaRPr/>
          </a:p>
        </p:txBody>
      </p:sp>
      <p:sp>
        <p:nvSpPr>
          <p:cNvPr id="203" name="Google Shape;203;p25"/>
          <p:cNvSpPr txBox="1"/>
          <p:nvPr/>
        </p:nvSpPr>
        <p:spPr>
          <a:xfrm>
            <a:off x="997744" y="4509483"/>
            <a:ext cx="2707452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Small Home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is is the image’s alt text" id="204" name="Google Shape;204;p25"/>
          <p:cNvPicPr preferRelativeResize="0"/>
          <p:nvPr/>
        </p:nvPicPr>
        <p:blipFill rotWithShape="1">
          <a:blip r:embed="rId5">
            <a:alphaModFix/>
          </a:blip>
          <a:srcRect b="12885" l="14300" r="9348" t="4023"/>
          <a:stretch/>
        </p:blipFill>
        <p:spPr>
          <a:xfrm>
            <a:off x="561140" y="1457714"/>
            <a:ext cx="3694647" cy="293285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359959" y="5060854"/>
            <a:ext cx="5684125" cy="254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Small Home Networks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connect a few computers to each other and the Internet</a:t>
            </a:r>
            <a:endParaRPr/>
          </a:p>
          <a:p>
            <a:pPr indent="0" lvl="1" marL="457200" marR="0" rtl="0" algn="l">
              <a:lnSpc>
                <a:spcPct val="16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685800" marR="0" rtl="0" algn="l">
              <a:lnSpc>
                <a:spcPct val="16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8591150" y="4390567"/>
            <a:ext cx="157685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SOHO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d1qjbjciwpxftb.cloudfront.net/courses/ccna1/networking-today/5_common-types-of-networks/assets/1_chunk/media--Small-Home-Office-Net--image.jpg" id="207" name="Google Shape;20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9054" y="1388560"/>
            <a:ext cx="4049495" cy="2971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